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breez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breez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ndAc>
      <p:stSnd>
        <p:snd r:embed="rId1" name="breez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A2D02E-9455-4233-A2E1-79AAD1DFBB81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A4DA8E-F4A7-49D5-B17F-825822161E3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ndAc>
      <p:stSnd>
        <p:snd r:embed="rId13" name="breez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763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 smtClean="0"/>
              <a:t>Hoy es el 30 de marzo </a:t>
            </a:r>
            <a:r>
              <a:rPr lang="es-CO" sz="2800" b="1" smtClean="0"/>
              <a:t>del 2012</a:t>
            </a:r>
            <a:endParaRPr lang="es-CO" sz="2800" b="1" dirty="0" smtClean="0"/>
          </a:p>
          <a:p>
            <a:endParaRPr lang="es-CO" sz="2800" b="1" dirty="0"/>
          </a:p>
          <a:p>
            <a:r>
              <a:rPr lang="es-CO" sz="2800" b="1" dirty="0" smtClean="0"/>
              <a:t>Propósito # 50:  </a:t>
            </a:r>
            <a:r>
              <a:rPr lang="es-CO" sz="2800" dirty="0" smtClean="0">
                <a:latin typeface="Vrinda"/>
                <a:cs typeface="Vrinda"/>
              </a:rPr>
              <a:t>¿Esta nuestra clase de español en silencio?</a:t>
            </a:r>
            <a:r>
              <a:rPr lang="es-CO" sz="2800" dirty="0" smtClean="0"/>
              <a:t> </a:t>
            </a:r>
            <a:r>
              <a:rPr lang="es-CO" sz="2800" dirty="0" smtClean="0">
                <a:sym typeface="Wingdings" pitchFamily="2" charset="2"/>
              </a:rPr>
              <a:t></a:t>
            </a:r>
            <a:endParaRPr lang="es-CO" sz="2800" dirty="0">
              <a:sym typeface="Wingdings" pitchFamily="2" charset="2"/>
            </a:endParaRPr>
          </a:p>
          <a:p>
            <a:endParaRPr lang="es-CO" sz="2800" dirty="0" smtClean="0">
              <a:sym typeface="Wingdings" pitchFamily="2" charset="2"/>
            </a:endParaRPr>
          </a:p>
          <a:p>
            <a:r>
              <a:rPr lang="es-CO" sz="2800" b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Actividad Inicial:</a:t>
            </a:r>
          </a:p>
          <a:p>
            <a:endParaRPr lang="es-CO" sz="2800" b="1" dirty="0">
              <a:solidFill>
                <a:schemeClr val="tx2">
                  <a:lumMod val="75000"/>
                </a:schemeClr>
              </a:solidFill>
              <a:sym typeface="Wingdings" pitchFamily="2" charset="2"/>
            </a:endParaRPr>
          </a:p>
          <a:p>
            <a:r>
              <a:rPr lang="es-CO" sz="2800" dirty="0" smtClean="0">
                <a:sym typeface="Wingdings" pitchFamily="2" charset="2"/>
              </a:rPr>
              <a:t>In </a:t>
            </a:r>
            <a:r>
              <a:rPr lang="es-CO" sz="2800" dirty="0" err="1" smtClean="0">
                <a:sym typeface="Wingdings" pitchFamily="2" charset="2"/>
              </a:rPr>
              <a:t>English</a:t>
            </a:r>
            <a:r>
              <a:rPr lang="es-CO" sz="2800" dirty="0" smtClean="0">
                <a:sym typeface="Wingdings" pitchFamily="2" charset="2"/>
              </a:rPr>
              <a:t>, </a:t>
            </a:r>
            <a:r>
              <a:rPr lang="es-CO" sz="2800" dirty="0" err="1" smtClean="0">
                <a:sym typeface="Wingdings" pitchFamily="2" charset="2"/>
              </a:rPr>
              <a:t>explain</a:t>
            </a:r>
            <a:r>
              <a:rPr lang="es-CO" sz="2800" dirty="0" smtClean="0">
                <a:sym typeface="Wingdings" pitchFamily="2" charset="2"/>
              </a:rPr>
              <a:t> </a:t>
            </a:r>
            <a:r>
              <a:rPr lang="es-CO" sz="2800" dirty="0" err="1" smtClean="0">
                <a:sym typeface="Wingdings" pitchFamily="2" charset="2"/>
              </a:rPr>
              <a:t>when</a:t>
            </a:r>
            <a:r>
              <a:rPr lang="es-CO" sz="2800" dirty="0" smtClean="0">
                <a:sym typeface="Wingdings" pitchFamily="2" charset="2"/>
              </a:rPr>
              <a:t> do </a:t>
            </a:r>
            <a:r>
              <a:rPr lang="es-CO" sz="2800" dirty="0" err="1" smtClean="0">
                <a:sym typeface="Wingdings" pitchFamily="2" charset="2"/>
              </a:rPr>
              <a:t>we</a:t>
            </a:r>
            <a:r>
              <a:rPr lang="es-CO" sz="2800" dirty="0" smtClean="0">
                <a:sym typeface="Wingdings" pitchFamily="2" charset="2"/>
              </a:rPr>
              <a:t> use </a:t>
            </a:r>
            <a:r>
              <a:rPr lang="es-CO" sz="2800" dirty="0" err="1" smtClean="0">
                <a:sym typeface="Wingdings" pitchFamily="2" charset="2"/>
              </a:rPr>
              <a:t>the</a:t>
            </a:r>
            <a:r>
              <a:rPr lang="es-CO" sz="2800" dirty="0" smtClean="0">
                <a:sym typeface="Wingdings" pitchFamily="2" charset="2"/>
              </a:rPr>
              <a:t> </a:t>
            </a:r>
            <a:r>
              <a:rPr lang="es-CO" sz="2800" dirty="0" err="1" smtClean="0">
                <a:sym typeface="Wingdings" pitchFamily="2" charset="2"/>
              </a:rPr>
              <a:t>following</a:t>
            </a:r>
            <a:r>
              <a:rPr lang="es-CO" sz="2800" dirty="0" smtClean="0">
                <a:sym typeface="Wingdings" pitchFamily="2" charset="2"/>
              </a:rPr>
              <a:t> POSSISSIVE PRONOUNDS</a:t>
            </a:r>
          </a:p>
          <a:p>
            <a:endParaRPr lang="es-CO" sz="2800" dirty="0" smtClean="0">
              <a:sym typeface="Wingdings" pitchFamily="2" charset="2"/>
            </a:endParaRPr>
          </a:p>
          <a:p>
            <a:r>
              <a:rPr lang="es-CO" sz="2800" dirty="0" smtClean="0">
                <a:sym typeface="Wingdings" pitchFamily="2" charset="2"/>
              </a:rPr>
              <a:t>MI:  </a:t>
            </a:r>
            <a:endParaRPr lang="es-CO" sz="2800" dirty="0">
              <a:sym typeface="Wingdings" pitchFamily="2" charset="2"/>
            </a:endParaRPr>
          </a:p>
          <a:p>
            <a:r>
              <a:rPr lang="es-CO" sz="2800" dirty="0" smtClean="0">
                <a:sym typeface="Wingdings" pitchFamily="2" charset="2"/>
              </a:rPr>
              <a:t>MIS:</a:t>
            </a:r>
          </a:p>
          <a:p>
            <a:r>
              <a:rPr lang="es-CO" sz="2800" dirty="0" smtClean="0">
                <a:sym typeface="Wingdings" pitchFamily="2" charset="2"/>
              </a:rPr>
              <a:t>NUESTRA:  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smtClean="0">
                <a:sym typeface="Wingdings" pitchFamily="2" charset="2"/>
              </a:rPr>
              <a:t>NUESTROS:</a:t>
            </a:r>
            <a:endParaRPr lang="es-CO" sz="2800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slow"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219200"/>
            <a:ext cx="8077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MIS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NUESTRA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NUESTROS</a:t>
            </a:r>
          </a:p>
          <a:p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143000" y="13716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talking about </a:t>
            </a:r>
            <a:r>
              <a:rPr lang="en-US" sz="2400" b="1" u="sng" dirty="0" smtClean="0"/>
              <a:t>one </a:t>
            </a:r>
            <a:r>
              <a:rPr lang="en-US" sz="2400" u="sng" dirty="0" smtClean="0"/>
              <a:t>thing (singular) </a:t>
            </a:r>
            <a:r>
              <a:rPr lang="en-US" sz="2400" b="1" dirty="0" smtClean="0"/>
              <a:t> </a:t>
            </a:r>
            <a:r>
              <a:rPr lang="en-US" sz="2400" dirty="0" smtClean="0"/>
              <a:t>that belongs to </a:t>
            </a:r>
            <a:r>
              <a:rPr lang="en-US" sz="2400" b="1" dirty="0" smtClean="0"/>
              <a:t>you.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26670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talking about </a:t>
            </a:r>
            <a:r>
              <a:rPr lang="en-US" sz="2400" u="sng" dirty="0" smtClean="0"/>
              <a:t>more than one thing (plural) </a:t>
            </a:r>
            <a:r>
              <a:rPr lang="en-US" sz="2400" dirty="0" smtClean="0"/>
              <a:t>that belongs to </a:t>
            </a:r>
            <a:r>
              <a:rPr lang="en-US" sz="2400" b="1" dirty="0" smtClean="0"/>
              <a:t>you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35814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talking about </a:t>
            </a:r>
            <a:r>
              <a:rPr lang="en-US" sz="2400" u="sng" dirty="0" smtClean="0"/>
              <a:t>one “thing”(singular) </a:t>
            </a:r>
            <a:r>
              <a:rPr lang="en-US" sz="2400" dirty="0" smtClean="0"/>
              <a:t>that is </a:t>
            </a:r>
            <a:r>
              <a:rPr lang="en-US" sz="2400" b="1" dirty="0" smtClean="0"/>
              <a:t>feminine</a:t>
            </a:r>
            <a:r>
              <a:rPr lang="en-US" sz="2400" dirty="0" smtClean="0"/>
              <a:t> and </a:t>
            </a:r>
            <a:r>
              <a:rPr lang="en-US" sz="2400" b="1" u="sng" dirty="0" smtClean="0"/>
              <a:t>belongs to a group of people where you are included. </a:t>
            </a:r>
            <a:endParaRPr lang="en-US" sz="2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51054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talking about </a:t>
            </a:r>
            <a:r>
              <a:rPr lang="en-US" sz="2400" b="1" dirty="0"/>
              <a:t>multiple “things”(plural)</a:t>
            </a:r>
            <a:r>
              <a:rPr lang="en-US" sz="2400" u="sng" dirty="0" smtClean="0"/>
              <a:t> </a:t>
            </a:r>
            <a:r>
              <a:rPr lang="en-US" sz="2400" dirty="0" smtClean="0"/>
              <a:t>that are </a:t>
            </a:r>
            <a:r>
              <a:rPr lang="en-US" sz="2400" b="1" dirty="0" smtClean="0"/>
              <a:t>masculine</a:t>
            </a:r>
            <a:r>
              <a:rPr lang="en-US" sz="2400" dirty="0" smtClean="0"/>
              <a:t> and </a:t>
            </a:r>
            <a:r>
              <a:rPr lang="en-US" sz="2400" b="1" u="sng" dirty="0" smtClean="0"/>
              <a:t>belongs to a group of people where you are included. </a:t>
            </a:r>
            <a:endParaRPr lang="en-US" sz="2400" b="1" u="sng" dirty="0"/>
          </a:p>
        </p:txBody>
      </p:sp>
    </p:spTree>
  </p:cSld>
  <p:clrMapOvr>
    <a:masterClrMapping/>
  </p:clrMapOvr>
  <p:transition spd="slow"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372600" cy="6857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844040"/>
                <a:gridCol w="1874520"/>
                <a:gridCol w="1874520"/>
                <a:gridCol w="1874520"/>
              </a:tblGrid>
              <a:tr h="1635711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Pronombre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Singular </a:t>
                      </a:r>
                      <a:r>
                        <a:rPr lang="en-US" sz="2400" dirty="0" err="1" smtClean="0"/>
                        <a:t>Feminino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Singular </a:t>
                      </a:r>
                      <a:r>
                        <a:rPr lang="en-US" sz="2400" dirty="0" err="1" smtClean="0"/>
                        <a:t>Masculino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Plural  </a:t>
                      </a:r>
                      <a:r>
                        <a:rPr lang="en-US" sz="2400" dirty="0" err="1" smtClean="0"/>
                        <a:t>Feminino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Plural </a:t>
                      </a:r>
                      <a:r>
                        <a:rPr lang="en-US" sz="2400" dirty="0" err="1" smtClean="0"/>
                        <a:t>Masculino</a:t>
                      </a:r>
                      <a:endParaRPr lang="en-US" sz="2400" dirty="0"/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Mi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Mi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s-CO" sz="2800" baseline="0" noProof="0" dirty="0" smtClean="0"/>
                        <a:t>Tú 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Vrinda"/>
                          <a:cs typeface="Vrinda"/>
                        </a:rPr>
                        <a:t>Él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Ella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Usted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 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70381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o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os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838200"/>
            <a:ext cx="5791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/>
              <a:t>tarea</a:t>
            </a:r>
            <a:r>
              <a:rPr lang="en-US" sz="2800" b="1" smtClean="0"/>
              <a:t>:</a:t>
            </a:r>
            <a:endParaRPr lang="en-US" sz="2800" b="1" dirty="0" smtClean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Completar</a:t>
            </a:r>
            <a:r>
              <a:rPr lang="en-US" sz="2800" dirty="0" smtClean="0"/>
              <a:t> el </a:t>
            </a:r>
            <a:r>
              <a:rPr lang="en-US" sz="2800" dirty="0" err="1" smtClean="0"/>
              <a:t>paquete</a:t>
            </a:r>
            <a:r>
              <a:rPr lang="en-US" sz="2800" dirty="0" smtClean="0"/>
              <a:t> de “</a:t>
            </a:r>
            <a:r>
              <a:rPr lang="en-US" sz="2800" dirty="0" err="1" smtClean="0"/>
              <a:t>sopa</a:t>
            </a:r>
            <a:r>
              <a:rPr lang="en-US" sz="2800" dirty="0" smtClean="0"/>
              <a:t> de </a:t>
            </a:r>
            <a:r>
              <a:rPr lang="en-US" sz="2800" dirty="0" err="1" smtClean="0"/>
              <a:t>letras</a:t>
            </a:r>
            <a:r>
              <a:rPr lang="en-US" sz="2800" dirty="0" smtClean="0"/>
              <a:t>”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</p:spTree>
  </p:cSld>
  <p:clrMapOvr>
    <a:masterClrMapping/>
  </p:clrMapOvr>
  <p:transition spd="slow"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175</Words>
  <Application>Microsoft Office PowerPoint</Application>
  <PresentationFormat>On-screen Show (4:3)</PresentationFormat>
  <Paragraphs>68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7</cp:revision>
  <dcterms:created xsi:type="dcterms:W3CDTF">2012-03-30T14:42:56Z</dcterms:created>
  <dcterms:modified xsi:type="dcterms:W3CDTF">2012-04-02T10:17:14Z</dcterms:modified>
</cp:coreProperties>
</file>